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8" r:id="rId12"/>
    <p:sldId id="269" r:id="rId13"/>
    <p:sldId id="270" r:id="rId14"/>
    <p:sldId id="27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p:normalViewPr>
  <p:slideViewPr>
    <p:cSldViewPr>
      <p:cViewPr>
        <p:scale>
          <a:sx n="70" d="100"/>
          <a:sy n="70" d="100"/>
        </p:scale>
        <p:origin x="-514" y="7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16" name="Номер слайда 15"/>
          <p:cNvSpPr>
            <a:spLocks noGrp="1"/>
          </p:cNvSpPr>
          <p:nvPr>
            <p:ph type="sldNum" sz="quarter" idx="11"/>
          </p:nvPr>
        </p:nvSpPr>
        <p:spPr/>
        <p:txBody>
          <a:bodyPr/>
          <a:lstStyle/>
          <a:p>
            <a:fld id="{D99646E3-3465-41EE-A009-7D4D61CE0B79}"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9646E3-3465-41EE-A009-7D4D61CE0B7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9646E3-3465-41EE-A009-7D4D61CE0B7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D39B3721-4B1D-4261-AC2C-5443A0D728B6}" type="datetimeFigureOut">
              <a:rPr lang="ru-RU" smtClean="0"/>
              <a:pPr/>
              <a:t>07.11.2019</a:t>
            </a:fld>
            <a:endParaRPr lang="ru-RU"/>
          </a:p>
        </p:txBody>
      </p:sp>
      <p:sp>
        <p:nvSpPr>
          <p:cNvPr id="15" name="Номер слайда 14"/>
          <p:cNvSpPr>
            <a:spLocks noGrp="1"/>
          </p:cNvSpPr>
          <p:nvPr>
            <p:ph type="sldNum" sz="quarter" idx="15"/>
          </p:nvPr>
        </p:nvSpPr>
        <p:spPr/>
        <p:txBody>
          <a:bodyPr/>
          <a:lstStyle>
            <a:lvl1pPr algn="ctr">
              <a:defRPr/>
            </a:lvl1pPr>
          </a:lstStyle>
          <a:p>
            <a:fld id="{D99646E3-3465-41EE-A009-7D4D61CE0B79}"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9646E3-3465-41EE-A009-7D4D61CE0B79}"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9646E3-3465-41EE-A009-7D4D61CE0B79}"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D99646E3-3465-41EE-A009-7D4D61CE0B79}"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99646E3-3465-41EE-A009-7D4D61CE0B79}"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99646E3-3465-41EE-A009-7D4D61CE0B7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D39B3721-4B1D-4261-AC2C-5443A0D728B6}" type="datetimeFigureOut">
              <a:rPr lang="ru-RU" smtClean="0"/>
              <a:pPr/>
              <a:t>07.11.2019</a:t>
            </a:fld>
            <a:endParaRPr lang="ru-RU"/>
          </a:p>
        </p:txBody>
      </p:sp>
      <p:sp>
        <p:nvSpPr>
          <p:cNvPr id="9" name="Номер слайда 8"/>
          <p:cNvSpPr>
            <a:spLocks noGrp="1"/>
          </p:cNvSpPr>
          <p:nvPr>
            <p:ph type="sldNum" sz="quarter" idx="15"/>
          </p:nvPr>
        </p:nvSpPr>
        <p:spPr/>
        <p:txBody>
          <a:bodyPr/>
          <a:lstStyle/>
          <a:p>
            <a:fld id="{D99646E3-3465-41EE-A009-7D4D61CE0B79}"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D39B3721-4B1D-4261-AC2C-5443A0D728B6}" type="datetimeFigureOut">
              <a:rPr lang="ru-RU" smtClean="0"/>
              <a:pPr/>
              <a:t>07.11.2019</a:t>
            </a:fld>
            <a:endParaRPr lang="ru-RU"/>
          </a:p>
        </p:txBody>
      </p:sp>
      <p:sp>
        <p:nvSpPr>
          <p:cNvPr id="9" name="Номер слайда 8"/>
          <p:cNvSpPr>
            <a:spLocks noGrp="1"/>
          </p:cNvSpPr>
          <p:nvPr>
            <p:ph type="sldNum" sz="quarter" idx="11"/>
          </p:nvPr>
        </p:nvSpPr>
        <p:spPr/>
        <p:txBody>
          <a:bodyPr/>
          <a:lstStyle/>
          <a:p>
            <a:fld id="{D99646E3-3465-41EE-A009-7D4D61CE0B79}"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39B3721-4B1D-4261-AC2C-5443A0D728B6}" type="datetimeFigureOut">
              <a:rPr lang="ru-RU" smtClean="0"/>
              <a:pPr/>
              <a:t>07.11.2019</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99646E3-3465-41EE-A009-7D4D61CE0B79}"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1000108"/>
            <a:ext cx="8305800" cy="2357454"/>
          </a:xfrm>
        </p:spPr>
        <p:txBody>
          <a:bodyPr/>
          <a:lstStyle/>
          <a:p>
            <a:r>
              <a:rPr lang="ru-RU" sz="4500" b="1" dirty="0" smtClean="0">
                <a:solidFill>
                  <a:schemeClr val="tx1"/>
                </a:solidFill>
                <a:latin typeface="Times New Roman" pitchFamily="18" charset="0"/>
                <a:cs typeface="Times New Roman" pitchFamily="18" charset="0"/>
              </a:rPr>
              <a:t>Формы и порядок проведения промежуточной аттестации обучающихся по математике</a:t>
            </a:r>
            <a:endParaRPr lang="ru-RU" sz="45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pPr fontAlgn="base">
              <a:buNone/>
            </a:pPr>
            <a:r>
              <a:rPr lang="ru-RU" dirty="0" smtClean="0">
                <a:latin typeface="Times New Roman" pitchFamily="18" charset="0"/>
                <a:cs typeface="Times New Roman" pitchFamily="18" charset="0"/>
              </a:rPr>
              <a:t>Особенности сроков и порядка проведения промежуточной аттестации могут быть установлены образовательной организацией для следующих категорий обучающихся по заявлению обучающихся (их законных представителей):</a:t>
            </a:r>
          </a:p>
          <a:p>
            <a:pPr fontAlgn="base">
              <a:buNone/>
            </a:pPr>
            <a:r>
              <a:rPr lang="ru-RU" dirty="0" smtClean="0">
                <a:latin typeface="Times New Roman" pitchFamily="18" charset="0"/>
                <a:cs typeface="Times New Roman" pitchFamily="18" charset="0"/>
              </a:rPr>
              <a:t>— выезжающих на учебно-тренировочные сборы, на олимпиады школьников, на российские или международные спортивные соревнования, конкурсы, смотры, олимпиады и тренировочные сборы и иные подобные мероприятия;</a:t>
            </a:r>
          </a:p>
          <a:p>
            <a:pPr fontAlgn="base">
              <a:buNone/>
            </a:pPr>
            <a:r>
              <a:rPr lang="ru-RU" dirty="0" smtClean="0">
                <a:latin typeface="Times New Roman" pitchFamily="18" charset="0"/>
                <a:cs typeface="Times New Roman" pitchFamily="18" charset="0"/>
              </a:rPr>
              <a:t>— отъезжающих на постоянное место жительства за рубеж;</a:t>
            </a:r>
          </a:p>
          <a:p>
            <a:pPr fontAlgn="base">
              <a:buNone/>
            </a:pPr>
            <a:r>
              <a:rPr lang="ru-RU" dirty="0" smtClean="0">
                <a:latin typeface="Times New Roman" pitchFamily="18" charset="0"/>
                <a:cs typeface="Times New Roman" pitchFamily="18" charset="0"/>
              </a:rPr>
              <a:t>— для иных обучающихся по решению педагогического совета или иного органа образовательной организации.</a:t>
            </a: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r>
              <a:rPr lang="ru-RU" sz="2800" dirty="0" smtClean="0">
                <a:latin typeface="Times New Roman" pitchFamily="18" charset="0"/>
                <a:cs typeface="Times New Roman" pitchFamily="18" charset="0"/>
              </a:rPr>
              <a:t>Из Письма </a:t>
            </a:r>
            <a:r>
              <a:rPr lang="ru-RU" sz="2800" dirty="0" err="1" smtClean="0">
                <a:latin typeface="Times New Roman" pitchFamily="18" charset="0"/>
                <a:cs typeface="Times New Roman" pitchFamily="18" charset="0"/>
              </a:rPr>
              <a:t>Минобрнауки</a:t>
            </a:r>
            <a:r>
              <a:rPr lang="ru-RU" sz="2800" dirty="0" smtClean="0">
                <a:latin typeface="Times New Roman" pitchFamily="18" charset="0"/>
                <a:cs typeface="Times New Roman" pitchFamily="18" charset="0"/>
              </a:rPr>
              <a:t> России от 15 сентября 2015 г. № 2655-05 «По вопросу об отчислении обучающихся», если обучающийся получил неудовлетворительные результаты промежуточной аттестации по одному или нескольким учебным предметам, курсам, дисциплинам  или не прошел промежуточную аттестацию при отсутствии уважительных причин, то организация не вправе отчислить обучающегося за неуспеваемость сразу после указанной промежуточной аттестации.</a:t>
            </a:r>
            <a:endParaRPr lang="ru-RU" sz="2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pPr>
              <a:buNone/>
            </a:pPr>
            <a:r>
              <a:rPr lang="ru-RU" sz="2400" dirty="0" smtClean="0">
                <a:latin typeface="Times New Roman" pitchFamily="18" charset="0"/>
                <a:cs typeface="Times New Roman" pitchFamily="18" charset="0"/>
              </a:rPr>
              <a:t>Обучающиеся обязаны ликвидировать академическую задолженность. Они вправе пройти промежуточную аттестацию по соответствующим учебному предмету, курсу, дисциплине  не более двух раз в сроки, определяемые организацией, осуществляющей образовательную деятельность, в пределах одного года с момента образования такой задолженности.</a:t>
            </a:r>
          </a:p>
          <a:p>
            <a:pPr>
              <a:buNone/>
            </a:pPr>
            <a:r>
              <a:rPr lang="ru-RU" sz="2400" dirty="0" smtClean="0"/>
              <a:t>Ответственность за ликвидацию обучающимися общеобразовательной организации академической задолженности в течение следующего учебного года возлагается на их родителей (законных представителей) </a:t>
            </a:r>
          </a:p>
          <a:p>
            <a:pPr>
              <a:buNone/>
            </a:pPr>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pPr fontAlgn="base">
              <a:buNone/>
            </a:pPr>
            <a:r>
              <a:rPr lang="ru-RU" dirty="0" smtClean="0">
                <a:latin typeface="Times New Roman" pitchFamily="18" charset="0"/>
                <a:cs typeface="Times New Roman" pitchFamily="18" charset="0"/>
              </a:rPr>
              <a:t>Обучающиеся не ликвидировавшие в установленные сроки академическую задолженность с момента ее образования, по усмотрению их родителей (законных представителей) могут:</a:t>
            </a:r>
          </a:p>
          <a:p>
            <a:pPr fontAlgn="base">
              <a:buNone/>
            </a:pPr>
            <a:r>
              <a:rPr lang="ru-RU" dirty="0" smtClean="0">
                <a:latin typeface="Times New Roman" pitchFamily="18" charset="0"/>
                <a:cs typeface="Times New Roman" pitchFamily="18" charset="0"/>
              </a:rPr>
              <a:t>— оставаться на повторное обучение;</a:t>
            </a:r>
          </a:p>
          <a:p>
            <a:pPr fontAlgn="base">
              <a:buNone/>
            </a:pPr>
            <a:r>
              <a:rPr lang="ru-RU" dirty="0" smtClean="0">
                <a:latin typeface="Times New Roman" pitchFamily="18" charset="0"/>
                <a:cs typeface="Times New Roman" pitchFamily="18" charset="0"/>
              </a:rPr>
              <a:t>— переводится на обучение по адаптированным образовательным программам в соответствии с рекомендациями </a:t>
            </a:r>
            <a:r>
              <a:rPr lang="ru-RU" dirty="0" err="1" smtClean="0">
                <a:latin typeface="Times New Roman" pitchFamily="18" charset="0"/>
                <a:cs typeface="Times New Roman" pitchFamily="18" charset="0"/>
              </a:rPr>
              <a:t>психолого-медико-педагогической</a:t>
            </a:r>
            <a:r>
              <a:rPr lang="ru-RU" dirty="0" smtClean="0">
                <a:latin typeface="Times New Roman" pitchFamily="18" charset="0"/>
                <a:cs typeface="Times New Roman" pitchFamily="18" charset="0"/>
              </a:rPr>
              <a:t> комиссии;</a:t>
            </a:r>
          </a:p>
          <a:p>
            <a:pPr fontAlgn="base">
              <a:buNone/>
            </a:pPr>
            <a:r>
              <a:rPr lang="ru-RU" dirty="0" smtClean="0">
                <a:latin typeface="Times New Roman" pitchFamily="18" charset="0"/>
                <a:cs typeface="Times New Roman" pitchFamily="18" charset="0"/>
              </a:rPr>
              <a:t>— переводится на обучение по индивидуальному учебному плану.</a:t>
            </a: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ctr">
              <a:buNone/>
            </a:pPr>
            <a:r>
              <a:rPr lang="ru-RU" sz="8000" dirty="0" smtClean="0">
                <a:latin typeface="Times New Roman" pitchFamily="18" charset="0"/>
                <a:cs typeface="Times New Roman" pitchFamily="18" charset="0"/>
              </a:rPr>
              <a:t>Спасибо за внимание!</a:t>
            </a:r>
          </a:p>
          <a:p>
            <a:pPr algn="ctr">
              <a:buNone/>
            </a:pPr>
            <a:r>
              <a:rPr lang="ru-RU" dirty="0" err="1" smtClean="0"/>
              <a:t>Чалдина</a:t>
            </a:r>
            <a:r>
              <a:rPr lang="ru-RU" dirty="0" smtClean="0"/>
              <a:t> Наталья Викторовна, учитель математики МКОУ СОШ №16 г.Болотного</a:t>
            </a:r>
          </a:p>
          <a:p>
            <a:pPr algn="ctr">
              <a:buNone/>
            </a:pP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buNone/>
            </a:pPr>
            <a:r>
              <a:rPr lang="ru-RU" dirty="0" smtClean="0"/>
              <a:t>     </a:t>
            </a:r>
            <a:r>
              <a:rPr lang="ru-RU" sz="3600" dirty="0" smtClean="0">
                <a:latin typeface="Times New Roman" pitchFamily="18" charset="0"/>
                <a:cs typeface="Times New Roman" pitchFamily="18" charset="0"/>
              </a:rPr>
              <a:t>Промежуточная аттестация - подведение итогов обучения учащегося за учебный год в целом в разрезе изученных предметов (дисциплин). </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fontAlgn="base">
              <a:buNone/>
            </a:pPr>
            <a:r>
              <a:rPr lang="ru-RU" sz="3600" dirty="0" smtClean="0">
                <a:latin typeface="Times New Roman" pitchFamily="18" charset="0"/>
                <a:cs typeface="Times New Roman" pitchFamily="18" charset="0"/>
              </a:rPr>
              <a:t>Промежуточная аттестация проводится по каждому учебному предмету, курсу, дисциплине, модулю по итогам учебного года.</a:t>
            </a:r>
          </a:p>
          <a:p>
            <a:pPr fontAlgn="base">
              <a:buNone/>
            </a:pPr>
            <a:r>
              <a:rPr lang="ru-RU" sz="3600" dirty="0" smtClean="0">
                <a:latin typeface="Times New Roman" pitchFamily="18" charset="0"/>
                <a:cs typeface="Times New Roman" pitchFamily="18" charset="0"/>
              </a:rPr>
              <a:t>Сроки проведения промежуточной аттестации определяются образовательной программой.</a:t>
            </a:r>
          </a:p>
          <a:p>
            <a:pPr>
              <a:buNone/>
            </a:pPr>
            <a:endParaRPr lang="ru-RU" dirty="0"/>
          </a:p>
        </p:txBody>
      </p:sp>
      <p:sp>
        <p:nvSpPr>
          <p:cNvPr id="3" name="Заголовок 2"/>
          <p:cNvSpPr>
            <a:spLocks noGrp="1"/>
          </p:cNvSpPr>
          <p:nvPr>
            <p:ph type="title"/>
          </p:nvPr>
        </p:nvSpPr>
        <p:spPr>
          <a:xfrm>
            <a:off x="571472" y="0"/>
            <a:ext cx="8229600" cy="1428736"/>
          </a:xfrm>
        </p:spPr>
        <p:txBody>
          <a:bodyPr/>
          <a:lstStyle/>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fontAlgn="base">
              <a:buNone/>
            </a:pPr>
            <a:r>
              <a:rPr lang="ru-RU" sz="3600" dirty="0" smtClean="0">
                <a:latin typeface="Times New Roman" pitchFamily="18" charset="0"/>
                <a:cs typeface="Times New Roman" pitchFamily="18" charset="0"/>
              </a:rPr>
              <a:t>Промежуточная аттестация проводится по каждому учебному предмету, курсу, дисциплине, модулю по итогам четверти .</a:t>
            </a:r>
          </a:p>
          <a:p>
            <a:pPr fontAlgn="base">
              <a:buNone/>
            </a:pPr>
            <a:r>
              <a:rPr lang="ru-RU" sz="3600" dirty="0" smtClean="0">
                <a:latin typeface="Times New Roman" pitchFamily="18" charset="0"/>
                <a:cs typeface="Times New Roman" pitchFamily="18" charset="0"/>
              </a:rPr>
              <a:t>Сроки проведения промежуточной аттестации определяются образовательной программой.</a:t>
            </a: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00108"/>
            <a:ext cx="8229600" cy="5095892"/>
          </a:xfrm>
        </p:spPr>
        <p:txBody>
          <a:bodyPr>
            <a:normAutofit fontScale="92500" lnSpcReduction="20000"/>
          </a:bodyPr>
          <a:lstStyle/>
          <a:p>
            <a:pPr fontAlgn="base">
              <a:buNone/>
            </a:pPr>
            <a:r>
              <a:rPr lang="ru-RU" sz="3500" dirty="0" smtClean="0">
                <a:latin typeface="Times New Roman" pitchFamily="18" charset="0"/>
                <a:cs typeface="Times New Roman" pitchFamily="18" charset="0"/>
              </a:rPr>
              <a:t>Промежуточная аттестация подразделяется на четвертную промежуточную аттестацию, которая проводится по каждому учебному предмету, курсу, дисциплине, модулю по итогам четверти , а </a:t>
            </a:r>
            <a:r>
              <a:rPr lang="ru-RU" sz="3500" smtClean="0">
                <a:latin typeface="Times New Roman" pitchFamily="18" charset="0"/>
                <a:cs typeface="Times New Roman" pitchFamily="18" charset="0"/>
              </a:rPr>
              <a:t>также </a:t>
            </a:r>
            <a:r>
              <a:rPr lang="ru-RU" sz="3500" smtClean="0">
                <a:latin typeface="Times New Roman" pitchFamily="18" charset="0"/>
                <a:cs typeface="Times New Roman" pitchFamily="18" charset="0"/>
              </a:rPr>
              <a:t>годовую </a:t>
            </a:r>
            <a:r>
              <a:rPr lang="ru-RU" sz="3500" dirty="0" smtClean="0">
                <a:latin typeface="Times New Roman" pitchFamily="18" charset="0"/>
                <a:cs typeface="Times New Roman" pitchFamily="18" charset="0"/>
              </a:rPr>
              <a:t>промежуточную аттестацию, которая проводится по каждому учебному предмету, курсу, дисциплине, модулю по итогам учебного года.</a:t>
            </a:r>
          </a:p>
          <a:p>
            <a:pPr fontAlgn="base">
              <a:buNone/>
            </a:pPr>
            <a:r>
              <a:rPr lang="ru-RU" sz="3500" dirty="0" smtClean="0">
                <a:latin typeface="Times New Roman" pitchFamily="18" charset="0"/>
                <a:cs typeface="Times New Roman" pitchFamily="18" charset="0"/>
              </a:rPr>
              <a:t>Сроки проведения промежуточной аттестации определяются образовательной программой.</a:t>
            </a:r>
          </a:p>
          <a:p>
            <a:endParaRPr lang="ru-RU" dirty="0"/>
          </a:p>
        </p:txBody>
      </p:sp>
      <p:sp>
        <p:nvSpPr>
          <p:cNvPr id="3" name="Заголовок 2"/>
          <p:cNvSpPr>
            <a:spLocks noGrp="1"/>
          </p:cNvSpPr>
          <p:nvPr>
            <p:ph type="title"/>
          </p:nvPr>
        </p:nvSpPr>
        <p:spPr/>
        <p:txBody>
          <a:bodyPr/>
          <a:lstStyle/>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pPr>
              <a:buNone/>
            </a:pPr>
            <a:r>
              <a:rPr lang="ru-RU" sz="3600" dirty="0" smtClean="0">
                <a:latin typeface="Times New Roman" pitchFamily="18" charset="0"/>
                <a:cs typeface="Times New Roman" pitchFamily="18" charset="0"/>
              </a:rPr>
              <a:t>Промежуточная аттестация проводится по учебным предметам, курсам, дисциплинам, модулям, по которым образовательной программой предусмотрено проведение промежуточной аттестации, в сроки, предусмотренные образовательной программой (по итогам года, полугодия, триместра, четверти).</a:t>
            </a: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pPr fontAlgn="base">
              <a:buNone/>
            </a:pPr>
            <a:r>
              <a:rPr lang="ru-RU" dirty="0" smtClean="0">
                <a:latin typeface="Times New Roman" pitchFamily="18" charset="0"/>
                <a:cs typeface="Times New Roman" pitchFamily="18" charset="0"/>
              </a:rPr>
              <a:t>—     контроль уровня достижения обучающимися результатов, предусмотренных образовательной программой;</a:t>
            </a:r>
          </a:p>
          <a:p>
            <a:pPr fontAlgn="base">
              <a:buNone/>
            </a:pPr>
            <a:r>
              <a:rPr lang="ru-RU" dirty="0" smtClean="0">
                <a:latin typeface="Times New Roman" pitchFamily="18" charset="0"/>
                <a:cs typeface="Times New Roman" pitchFamily="18" charset="0"/>
              </a:rPr>
              <a:t>—     оценка соответствия результатов освоения образовательных программ требованиям федерального государственного образовательного стандарта;</a:t>
            </a:r>
          </a:p>
          <a:p>
            <a:pPr>
              <a:buNone/>
            </a:pPr>
            <a:r>
              <a:rPr lang="ru-RU" dirty="0" smtClean="0">
                <a:latin typeface="Times New Roman" pitchFamily="18" charset="0"/>
                <a:cs typeface="Times New Roman" pitchFamily="18" charset="0"/>
              </a:rPr>
              <a:t>—     проведение обучающимися самооценки, оценки его работы педагогическим работником с целью возможного совершенствования образовательного процесса</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dirty="0" smtClean="0"/>
              <a:t>Цели текущего контроля :</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fontAlgn="base">
              <a:buNone/>
            </a:pPr>
            <a:r>
              <a:rPr lang="ru-RU" dirty="0" smtClean="0">
                <a:latin typeface="Times New Roman" pitchFamily="18" charset="0"/>
                <a:cs typeface="Times New Roman" pitchFamily="18" charset="0"/>
              </a:rPr>
              <a:t>— объективное установление фактического уровня освоения образовательной программы и достижения результатов освоения образовательной программы;</a:t>
            </a:r>
          </a:p>
          <a:p>
            <a:pPr fontAlgn="base">
              <a:buNone/>
            </a:pPr>
            <a:r>
              <a:rPr lang="ru-RU" dirty="0" smtClean="0">
                <a:latin typeface="Times New Roman" pitchFamily="18" charset="0"/>
                <a:cs typeface="Times New Roman" pitchFamily="18" charset="0"/>
              </a:rPr>
              <a:t>— соотнесение этого уровня с требованиями федерального государственного образовательного стандарта;</a:t>
            </a:r>
          </a:p>
          <a:p>
            <a:pPr fontAlgn="base">
              <a:buNone/>
            </a:pPr>
            <a:r>
              <a:rPr lang="ru-RU" dirty="0" smtClean="0">
                <a:latin typeface="Times New Roman" pitchFamily="18" charset="0"/>
                <a:cs typeface="Times New Roman" pitchFamily="18" charset="0"/>
              </a:rPr>
              <a:t>— оценка достижений конкретного обучающегося, позволяющая выявить пробелы в освоении им образовательной программы и учитывать индивидуальные потребности обучающегося в осуществлении образовательной деятельности;</a:t>
            </a:r>
          </a:p>
          <a:p>
            <a:pPr fontAlgn="base">
              <a:buNone/>
            </a:pPr>
            <a:r>
              <a:rPr lang="ru-RU" dirty="0" smtClean="0">
                <a:latin typeface="Times New Roman" pitchFamily="18" charset="0"/>
                <a:cs typeface="Times New Roman" pitchFamily="18" charset="0"/>
              </a:rPr>
              <a:t>— оценка динамики индивидуальных образовательных достижений, продвижения в достижении планируемых результатов освоения образовательной программы.</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dirty="0" smtClean="0"/>
              <a:t>Цели промежуточной аттестации:</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pPr fontAlgn="base">
              <a:buNone/>
            </a:pPr>
            <a:r>
              <a:rPr lang="ru-RU" dirty="0" smtClean="0">
                <a:latin typeface="Times New Roman" pitchFamily="18" charset="0"/>
                <a:cs typeface="Times New Roman" pitchFamily="18" charset="0"/>
              </a:rPr>
              <a:t>— письменная проверка – письменный ответ учащегося на один или систему вопросов (заданий). К письменным ответам относятся: домашние, проверочные, практические, контрольные, творческие работы; письменные ответы на вопросы теста; рефераты и другое;</a:t>
            </a:r>
          </a:p>
          <a:p>
            <a:pPr fontAlgn="base">
              <a:buNone/>
            </a:pPr>
            <a:r>
              <a:rPr lang="ru-RU" dirty="0" smtClean="0">
                <a:latin typeface="Times New Roman" pitchFamily="18" charset="0"/>
                <a:cs typeface="Times New Roman" pitchFamily="18" charset="0"/>
              </a:rPr>
              <a:t>— устная проверка – устный ответ учащегося на один или систему вопросов в форме ответа на билеты, беседы, собеседования и другое;</a:t>
            </a:r>
          </a:p>
          <a:p>
            <a:pPr fontAlgn="base">
              <a:buNone/>
            </a:pPr>
            <a:r>
              <a:rPr lang="ru-RU" dirty="0" smtClean="0">
                <a:latin typeface="Times New Roman" pitchFamily="18" charset="0"/>
                <a:cs typeface="Times New Roman" pitchFamily="18" charset="0"/>
              </a:rPr>
              <a:t>— комбинированная проверка – сочетание письменных и устных форм проверок.</a:t>
            </a:r>
          </a:p>
          <a:p>
            <a:pPr fontAlgn="base">
              <a:buNone/>
            </a:pPr>
            <a:r>
              <a:rPr lang="ru-RU" dirty="0" smtClean="0">
                <a:latin typeface="Times New Roman" pitchFamily="18" charset="0"/>
                <a:cs typeface="Times New Roman" pitchFamily="18" charset="0"/>
              </a:rPr>
              <a:t>Иные формы промежуточной аттестации могут предусматриваться образовательной программой.</a:t>
            </a:r>
          </a:p>
          <a:p>
            <a:endParaRPr lang="ru-RU" dirty="0"/>
          </a:p>
        </p:txBody>
      </p:sp>
      <p:sp>
        <p:nvSpPr>
          <p:cNvPr id="3" name="Заголовок 2"/>
          <p:cNvSpPr>
            <a:spLocks noGrp="1"/>
          </p:cNvSpPr>
          <p:nvPr>
            <p:ph type="title"/>
          </p:nvPr>
        </p:nvSpPr>
        <p:spPr/>
        <p:txBody>
          <a:bodyPr>
            <a:normAutofit fontScale="90000"/>
          </a:bodyPr>
          <a:lstStyle/>
          <a:p>
            <a:r>
              <a:rPr lang="ru-RU" dirty="0" smtClean="0"/>
              <a:t>Формы промежуточной аттестации:</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24</TotalTime>
  <Words>607</Words>
  <Application>Microsoft Office PowerPoint</Application>
  <PresentationFormat>Экран (4:3)</PresentationFormat>
  <Paragraphs>36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Бумажная</vt:lpstr>
      <vt:lpstr>Формы и порядок проведения промежуточной аттестации обучающихся по математике</vt:lpstr>
      <vt:lpstr>Слайд 2</vt:lpstr>
      <vt:lpstr>Слайд 3</vt:lpstr>
      <vt:lpstr>Слайд 4</vt:lpstr>
      <vt:lpstr>Слайд 5</vt:lpstr>
      <vt:lpstr>Слайд 6</vt:lpstr>
      <vt:lpstr>Цели текущего контроля :</vt:lpstr>
      <vt:lpstr>Цели промежуточной аттестации:</vt:lpstr>
      <vt:lpstr>Формы промежуточной аттестации:</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Формы и порядок проведения промежуточной аттестации обучающихся по математике</dc:title>
  <dc:creator>Админ</dc:creator>
  <cp:lastModifiedBy>Админ</cp:lastModifiedBy>
  <cp:revision>6</cp:revision>
  <dcterms:created xsi:type="dcterms:W3CDTF">2019-11-07T10:31:50Z</dcterms:created>
  <dcterms:modified xsi:type="dcterms:W3CDTF">2019-11-07T11:52:24Z</dcterms:modified>
</cp:coreProperties>
</file>